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8"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44D8"/>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82" autoAdjust="0"/>
    <p:restoredTop sz="73094" autoAdjust="0"/>
  </p:normalViewPr>
  <p:slideViewPr>
    <p:cSldViewPr>
      <p:cViewPr varScale="1">
        <p:scale>
          <a:sx n="39" d="100"/>
          <a:sy n="39" d="100"/>
        </p:scale>
        <p:origin x="90" y="2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3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31.08.2022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and welcome, my name is Ishan Tonk and today I will be presenting to you the results of the Data Analytics task.</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02.09.2022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Rompton, a senior data expert has worked with the worlds biggest clients on solving their data problems and was heavily involved in the data engineering side of this project.</a:t>
            </a:r>
          </a:p>
          <a:p>
            <a:pPr lvl="0"/>
            <a:endParaRPr lang="en-US" dirty="0"/>
          </a:p>
          <a:p>
            <a:pPr lvl="0"/>
            <a:r>
              <a:rPr lang="en-US" dirty="0"/>
              <a:t>And finally myself, [NAME],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02.09.2022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1913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extLst>
      <p:ext uri="{BB962C8B-B14F-4D97-AF65-F5344CB8AC3E}">
        <p14:creationId xmlns:p14="http://schemas.microsoft.com/office/powerpoint/2010/main" val="181983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76000.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food only outperforms culture by 0.4% within the top 5.</a:t>
            </a:r>
          </a:p>
          <a:p>
            <a:pPr lvl="0"/>
            <a:endParaRPr lang="en-US" dirty="0"/>
          </a:p>
          <a:p>
            <a:pPr lvl="0"/>
            <a:r>
              <a:rPr lang="en-US" dirty="0"/>
              <a:t>However the difference between the 4th most popular, cooking, and the 5tgh most popular, animals, is much larger at 1.3%</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8/31/2022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4D937E3C-AB22-41BE-ADE5-9B11EB8F050D}"/>
              </a:ext>
            </a:extLst>
          </p:cNvPr>
          <p:cNvSpPr txBox="1"/>
          <p:nvPr/>
        </p:nvSpPr>
        <p:spPr>
          <a:xfrm>
            <a:off x="11533621" y="949713"/>
            <a:ext cx="5677468" cy="1938992"/>
          </a:xfrm>
          <a:prstGeom prst="rect">
            <a:avLst/>
          </a:prstGeom>
          <a:noFill/>
        </p:spPr>
        <p:txBody>
          <a:bodyPr wrap="square" rtlCol="0">
            <a:spAutoFit/>
          </a:bodyPr>
          <a:lstStyle/>
          <a:p>
            <a:r>
              <a:rPr lang="en-US" sz="4000" b="1" dirty="0"/>
              <a:t>Analysis</a:t>
            </a:r>
          </a:p>
          <a:p>
            <a:endParaRPr lang="en-US" sz="2000" b="1" dirty="0"/>
          </a:p>
          <a:p>
            <a:r>
              <a:rPr lang="en-US" sz="2000" dirty="0"/>
              <a:t>Animals and science are the two most popular categories of content, showing that people enjoy “real-life” content the most.</a:t>
            </a:r>
            <a:endParaRPr lang="en-US" dirty="0"/>
          </a:p>
        </p:txBody>
      </p:sp>
      <p:sp>
        <p:nvSpPr>
          <p:cNvPr id="18" name="TextBox 17">
            <a:extLst>
              <a:ext uri="{FF2B5EF4-FFF2-40B4-BE49-F238E27FC236}">
                <a16:creationId xmlns:a16="http://schemas.microsoft.com/office/drawing/2014/main" id="{B9E18896-A19A-4D30-BD07-79C33A4C48FF}"/>
              </a:ext>
            </a:extLst>
          </p:cNvPr>
          <p:cNvSpPr txBox="1"/>
          <p:nvPr/>
        </p:nvSpPr>
        <p:spPr>
          <a:xfrm>
            <a:off x="11527401" y="3723992"/>
            <a:ext cx="5677467" cy="2862322"/>
          </a:xfrm>
          <a:prstGeom prst="rect">
            <a:avLst/>
          </a:prstGeom>
          <a:noFill/>
        </p:spPr>
        <p:txBody>
          <a:bodyPr wrap="square" rtlCol="0">
            <a:spAutoFit/>
          </a:bodyPr>
          <a:lstStyle/>
          <a:p>
            <a:r>
              <a:rPr lang="en-US" sz="4000" b="1" dirty="0"/>
              <a:t>Insight</a:t>
            </a:r>
          </a:p>
          <a:p>
            <a:endParaRPr lang="en-US" sz="2000" dirty="0"/>
          </a:p>
          <a:p>
            <a:r>
              <a:rPr lang="en-US" sz="2000" dirty="0"/>
              <a:t>Food is common theme with the top 5 categories with “Healthy Eating” ranking the highest. This may give an indication to the audience within your userbase. You could use this insight to create a campaign and work with healthy eating brands to boost user engagement.</a:t>
            </a:r>
            <a:endParaRPr lang="en-US" sz="3600" dirty="0"/>
          </a:p>
        </p:txBody>
      </p:sp>
      <p:sp>
        <p:nvSpPr>
          <p:cNvPr id="26" name="TextBox 25">
            <a:extLst>
              <a:ext uri="{FF2B5EF4-FFF2-40B4-BE49-F238E27FC236}">
                <a16:creationId xmlns:a16="http://schemas.microsoft.com/office/drawing/2014/main" id="{8276E2EF-87F0-4363-A876-94AB41304AF6}"/>
              </a:ext>
            </a:extLst>
          </p:cNvPr>
          <p:cNvSpPr txBox="1"/>
          <p:nvPr/>
        </p:nvSpPr>
        <p:spPr>
          <a:xfrm>
            <a:off x="11527402" y="6796484"/>
            <a:ext cx="5677467" cy="2246769"/>
          </a:xfrm>
          <a:prstGeom prst="rect">
            <a:avLst/>
          </a:prstGeom>
          <a:noFill/>
        </p:spPr>
        <p:txBody>
          <a:bodyPr wrap="square" rtlCol="0">
            <a:spAutoFit/>
          </a:bodyPr>
          <a:lstStyle/>
          <a:p>
            <a:r>
              <a:rPr lang="en-US" sz="4000" b="1" dirty="0"/>
              <a:t>Next steps</a:t>
            </a:r>
            <a:endParaRPr lang="en-US" sz="2000" b="1" dirty="0"/>
          </a:p>
          <a:p>
            <a:endParaRPr lang="en-US" sz="2000" b="1" dirty="0"/>
          </a:p>
          <a:p>
            <a:r>
              <a:rPr lang="en-US" sz="2000" dirty="0"/>
              <a:t>This ad-hoc analysis is insightful, but it’s time to take this analysis into large scale production for real-time understanding of your business. We can show you how to do this.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62670" y="2005582"/>
            <a:ext cx="11342283" cy="6275832"/>
          </a:xfrm>
          <a:prstGeom prst="rect">
            <a:avLst/>
          </a:prstGeom>
          <a:solidFill>
            <a:schemeClr val="bg1"/>
          </a:solidFill>
        </p:spPr>
        <p:txBody>
          <a:bodyPr/>
          <a:lstStyle/>
          <a:p>
            <a:endParaRPr lang="en-US"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6"/>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6" name="TextBox 35">
            <a:extLst>
              <a:ext uri="{FF2B5EF4-FFF2-40B4-BE49-F238E27FC236}">
                <a16:creationId xmlns:a16="http://schemas.microsoft.com/office/drawing/2014/main" id="{F296C1B6-9C1F-4774-8557-1AD82AD8594A}"/>
              </a:ext>
            </a:extLst>
          </p:cNvPr>
          <p:cNvSpPr txBox="1"/>
          <p:nvPr/>
        </p:nvSpPr>
        <p:spPr>
          <a:xfrm>
            <a:off x="8782194" y="2951506"/>
            <a:ext cx="7143606" cy="3724096"/>
          </a:xfrm>
          <a:prstGeom prst="rect">
            <a:avLst/>
          </a:prstGeom>
          <a:noFill/>
        </p:spPr>
        <p:txBody>
          <a:bodyPr wrap="square" rtlCol="0">
            <a:spAutoFit/>
          </a:bodyPr>
          <a:lstStyle/>
          <a:p>
            <a:r>
              <a:rPr lang="en-US" sz="2800" dirty="0"/>
              <a:t>Social Buzz is a fast growing social media unicorn that need to adapt quickly to global scale. We Accenture have embarked on a 3 month pilot with them to focus on these tasks:</a:t>
            </a:r>
          </a:p>
          <a:p>
            <a:endParaRPr lang="en-US" sz="2800" dirty="0"/>
          </a:p>
          <a:p>
            <a:pPr marL="742950" lvl="1" indent="-285750">
              <a:buFont typeface="Arial" panose="020B0604020202020204" pitchFamily="34" charset="0"/>
              <a:buChar char="•"/>
            </a:pPr>
            <a:r>
              <a:rPr lang="en-US" sz="2400" dirty="0"/>
              <a:t>An audit of their big data practice.</a:t>
            </a:r>
          </a:p>
          <a:p>
            <a:pPr marL="742950" lvl="1" indent="-285750">
              <a:buFont typeface="Arial" panose="020B0604020202020204" pitchFamily="34" charset="0"/>
              <a:buChar char="•"/>
            </a:pPr>
            <a:r>
              <a:rPr lang="en-US" sz="2400" dirty="0"/>
              <a:t>Recommendations for a successful IPO.</a:t>
            </a:r>
          </a:p>
          <a:p>
            <a:pPr marL="742950" lvl="1" indent="-285750">
              <a:buFont typeface="Arial" panose="020B0604020202020204" pitchFamily="34" charset="0"/>
              <a:buChar char="•"/>
            </a:pPr>
            <a:r>
              <a:rPr lang="en-US" sz="2400" dirty="0"/>
              <a:t>Analysis to find Social Buzz’s top 5 most popular categories of content.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27681"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3" name="TextBox 22">
            <a:extLst>
              <a:ext uri="{FF2B5EF4-FFF2-40B4-BE49-F238E27FC236}">
                <a16:creationId xmlns:a16="http://schemas.microsoft.com/office/drawing/2014/main" id="{CF9AE1DB-0E72-4B09-8F37-4144095E2F90}"/>
              </a:ext>
            </a:extLst>
          </p:cNvPr>
          <p:cNvSpPr txBox="1"/>
          <p:nvPr/>
        </p:nvSpPr>
        <p:spPr>
          <a:xfrm>
            <a:off x="2155422" y="4961740"/>
            <a:ext cx="6988578" cy="369332"/>
          </a:xfrm>
          <a:prstGeom prst="rect">
            <a:avLst/>
          </a:prstGeom>
          <a:noFill/>
        </p:spPr>
        <p:txBody>
          <a:bodyPr wrap="square" rtlCol="0">
            <a:spAutoFit/>
          </a:bodyPr>
          <a:lstStyle/>
          <a:p>
            <a:endParaRPr lang="en-US" dirty="0"/>
          </a:p>
        </p:txBody>
      </p:sp>
      <p:sp>
        <p:nvSpPr>
          <p:cNvPr id="24" name="TextBox 23">
            <a:extLst>
              <a:ext uri="{FF2B5EF4-FFF2-40B4-BE49-F238E27FC236}">
                <a16:creationId xmlns:a16="http://schemas.microsoft.com/office/drawing/2014/main" id="{FFE42746-150D-4BCF-830A-BCE129FECDF7}"/>
              </a:ext>
            </a:extLst>
          </p:cNvPr>
          <p:cNvSpPr txBox="1"/>
          <p:nvPr/>
        </p:nvSpPr>
        <p:spPr>
          <a:xfrm>
            <a:off x="2364604" y="4008152"/>
            <a:ext cx="6988578" cy="5016758"/>
          </a:xfrm>
          <a:prstGeom prst="rect">
            <a:avLst/>
          </a:prstGeom>
          <a:noFill/>
        </p:spPr>
        <p:txBody>
          <a:bodyPr wrap="square" rtlCol="0">
            <a:spAutoFit/>
          </a:bodyPr>
          <a:lstStyle/>
          <a:p>
            <a:r>
              <a:rPr lang="en-US" sz="4000" dirty="0">
                <a:solidFill>
                  <a:schemeClr val="bg1"/>
                </a:solidFill>
              </a:rPr>
              <a:t>Over 100,000 posts per day which mean 36,500,000 posts every year.</a:t>
            </a:r>
          </a:p>
          <a:p>
            <a:endParaRPr lang="en-US" sz="4000" dirty="0">
              <a:solidFill>
                <a:schemeClr val="bg1"/>
              </a:solidFill>
            </a:endParaRPr>
          </a:p>
          <a:p>
            <a:pPr marL="457200" indent="-457200">
              <a:buFont typeface="Arial" panose="020B0604020202020204" pitchFamily="34" charset="0"/>
              <a:buChar char="•"/>
            </a:pPr>
            <a:r>
              <a:rPr lang="en-US" sz="3200" dirty="0">
                <a:solidFill>
                  <a:schemeClr val="bg1"/>
                </a:solidFill>
              </a:rPr>
              <a:t>How to capitalize this unstructured data?</a:t>
            </a:r>
          </a:p>
          <a:p>
            <a:pPr marL="457200" indent="-457200">
              <a:buFont typeface="Arial" panose="020B0604020202020204" pitchFamily="34" charset="0"/>
              <a:buChar char="•"/>
            </a:pPr>
            <a:r>
              <a:rPr lang="en-US" sz="3200" dirty="0">
                <a:solidFill>
                  <a:schemeClr val="bg1"/>
                </a:solidFill>
              </a:rPr>
              <a:t>Analysis to find top 5 most popular categories with the largest aggregate popularity.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21" name="Group 21"/>
          <p:cNvGrpSpPr>
            <a:grpSpLocks noChangeAspect="1"/>
          </p:cNvGrpSpPr>
          <p:nvPr/>
        </p:nvGrpSpPr>
        <p:grpSpPr>
          <a:xfrm>
            <a:off x="11825796"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43639" y="1028700"/>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386170" y="390975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643AB037-D0B8-4EB0-8F93-86B9E3BCFF64}"/>
              </a:ext>
            </a:extLst>
          </p:cNvPr>
          <p:cNvSpPr txBox="1"/>
          <p:nvPr/>
        </p:nvSpPr>
        <p:spPr>
          <a:xfrm>
            <a:off x="14260968" y="1454169"/>
            <a:ext cx="3520309" cy="1631216"/>
          </a:xfrm>
          <a:prstGeom prst="rect">
            <a:avLst/>
          </a:prstGeom>
          <a:noFill/>
        </p:spPr>
        <p:txBody>
          <a:bodyPr wrap="square" rtlCol="0">
            <a:spAutoFit/>
          </a:bodyPr>
          <a:lstStyle/>
          <a:p>
            <a:r>
              <a:rPr lang="en-US" sz="3600" b="1" dirty="0"/>
              <a:t>Andrew Fleming</a:t>
            </a:r>
            <a:endParaRPr lang="en-US" sz="3200" dirty="0"/>
          </a:p>
          <a:p>
            <a:r>
              <a:rPr lang="en-US" sz="3200" dirty="0"/>
              <a:t>Chief Technical Architect</a:t>
            </a:r>
          </a:p>
        </p:txBody>
      </p:sp>
      <p:sp>
        <p:nvSpPr>
          <p:cNvPr id="35" name="TextBox 34">
            <a:extLst>
              <a:ext uri="{FF2B5EF4-FFF2-40B4-BE49-F238E27FC236}">
                <a16:creationId xmlns:a16="http://schemas.microsoft.com/office/drawing/2014/main" id="{7AE53176-7F47-426B-9FAA-4E52042C18D4}"/>
              </a:ext>
            </a:extLst>
          </p:cNvPr>
          <p:cNvSpPr txBox="1"/>
          <p:nvPr/>
        </p:nvSpPr>
        <p:spPr>
          <a:xfrm>
            <a:off x="14383268" y="4450063"/>
            <a:ext cx="3520309" cy="1138773"/>
          </a:xfrm>
          <a:prstGeom prst="rect">
            <a:avLst/>
          </a:prstGeom>
          <a:noFill/>
        </p:spPr>
        <p:txBody>
          <a:bodyPr wrap="square" rtlCol="0">
            <a:spAutoFit/>
          </a:bodyPr>
          <a:lstStyle/>
          <a:p>
            <a:r>
              <a:rPr lang="en-US" sz="3600" b="1" dirty="0"/>
              <a:t>Marcus Rompton</a:t>
            </a:r>
            <a:endParaRPr lang="en-US" sz="3200" dirty="0"/>
          </a:p>
          <a:p>
            <a:r>
              <a:rPr lang="en-US" sz="3200" dirty="0"/>
              <a:t>Senior data expert</a:t>
            </a:r>
          </a:p>
        </p:txBody>
      </p:sp>
      <p:sp>
        <p:nvSpPr>
          <p:cNvPr id="36" name="TextBox 35">
            <a:extLst>
              <a:ext uri="{FF2B5EF4-FFF2-40B4-BE49-F238E27FC236}">
                <a16:creationId xmlns:a16="http://schemas.microsoft.com/office/drawing/2014/main" id="{F05893CC-3FFC-4373-9A54-6582244FB72D}"/>
              </a:ext>
            </a:extLst>
          </p:cNvPr>
          <p:cNvSpPr txBox="1"/>
          <p:nvPr/>
        </p:nvSpPr>
        <p:spPr>
          <a:xfrm>
            <a:off x="14383268" y="7474684"/>
            <a:ext cx="3398009" cy="1138773"/>
          </a:xfrm>
          <a:prstGeom prst="rect">
            <a:avLst/>
          </a:prstGeom>
          <a:noFill/>
        </p:spPr>
        <p:txBody>
          <a:bodyPr wrap="square" rtlCol="0">
            <a:spAutoFit/>
          </a:bodyPr>
          <a:lstStyle/>
          <a:p>
            <a:r>
              <a:rPr lang="en-US" sz="3600" b="1" dirty="0"/>
              <a:t>Ishan Tonk</a:t>
            </a:r>
            <a:endParaRPr lang="en-US" sz="3200" dirty="0"/>
          </a:p>
          <a:p>
            <a:r>
              <a:rPr lang="en-US" sz="3200" dirty="0"/>
              <a:t>Data Analyst</a:t>
            </a:r>
          </a:p>
        </p:txBody>
      </p:sp>
      <p:pic>
        <p:nvPicPr>
          <p:cNvPr id="41" name="Picture 40">
            <a:extLst>
              <a:ext uri="{FF2B5EF4-FFF2-40B4-BE49-F238E27FC236}">
                <a16:creationId xmlns:a16="http://schemas.microsoft.com/office/drawing/2014/main" id="{0D034E41-2C67-424B-BB65-D5C16D97BCD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12243" y="6852781"/>
            <a:ext cx="2096034" cy="2096034"/>
          </a:xfrm>
          <a:prstGeom prst="ellipse">
            <a:avLst/>
          </a:prstGeom>
          <a:ln w="63500" cap="rnd">
            <a:solidFill>
              <a:srgbClr val="2E44D8"/>
            </a:solidFill>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694C07D4-8F00-4529-AF26-7A2ACED7713B}"/>
              </a:ext>
            </a:extLst>
          </p:cNvPr>
          <p:cNvSpPr txBox="1"/>
          <p:nvPr/>
        </p:nvSpPr>
        <p:spPr>
          <a:xfrm>
            <a:off x="3903664" y="1427900"/>
            <a:ext cx="4075954" cy="646331"/>
          </a:xfrm>
          <a:prstGeom prst="rect">
            <a:avLst/>
          </a:prstGeom>
          <a:noFill/>
        </p:spPr>
        <p:txBody>
          <a:bodyPr wrap="square" rtlCol="0">
            <a:spAutoFit/>
          </a:bodyPr>
          <a:lstStyle/>
          <a:p>
            <a:r>
              <a:rPr lang="en-US" sz="3600" dirty="0">
                <a:solidFill>
                  <a:schemeClr val="bg1"/>
                </a:solidFill>
              </a:rPr>
              <a:t>Data understanding</a:t>
            </a:r>
          </a:p>
        </p:txBody>
      </p:sp>
      <p:sp>
        <p:nvSpPr>
          <p:cNvPr id="40" name="TextBox 39">
            <a:extLst>
              <a:ext uri="{FF2B5EF4-FFF2-40B4-BE49-F238E27FC236}">
                <a16:creationId xmlns:a16="http://schemas.microsoft.com/office/drawing/2014/main" id="{5E7B76A4-33F6-4E29-861B-8C1990EC9861}"/>
              </a:ext>
            </a:extLst>
          </p:cNvPr>
          <p:cNvSpPr txBox="1"/>
          <p:nvPr/>
        </p:nvSpPr>
        <p:spPr>
          <a:xfrm>
            <a:off x="5941641" y="2984043"/>
            <a:ext cx="3202359" cy="646331"/>
          </a:xfrm>
          <a:prstGeom prst="rect">
            <a:avLst/>
          </a:prstGeom>
          <a:noFill/>
        </p:spPr>
        <p:txBody>
          <a:bodyPr wrap="square" rtlCol="0">
            <a:spAutoFit/>
          </a:bodyPr>
          <a:lstStyle/>
          <a:p>
            <a:r>
              <a:rPr lang="en-US" sz="3600" dirty="0">
                <a:solidFill>
                  <a:schemeClr val="bg1"/>
                </a:solidFill>
              </a:rPr>
              <a:t>Data extraction</a:t>
            </a:r>
          </a:p>
        </p:txBody>
      </p:sp>
      <p:sp>
        <p:nvSpPr>
          <p:cNvPr id="41" name="TextBox 40">
            <a:extLst>
              <a:ext uri="{FF2B5EF4-FFF2-40B4-BE49-F238E27FC236}">
                <a16:creationId xmlns:a16="http://schemas.microsoft.com/office/drawing/2014/main" id="{54C62B13-D04B-4356-BE0B-13E579596210}"/>
              </a:ext>
            </a:extLst>
          </p:cNvPr>
          <p:cNvSpPr txBox="1"/>
          <p:nvPr/>
        </p:nvSpPr>
        <p:spPr>
          <a:xfrm>
            <a:off x="7676073" y="4605252"/>
            <a:ext cx="3661637" cy="646331"/>
          </a:xfrm>
          <a:prstGeom prst="rect">
            <a:avLst/>
          </a:prstGeom>
          <a:noFill/>
        </p:spPr>
        <p:txBody>
          <a:bodyPr wrap="square" rtlCol="0">
            <a:spAutoFit/>
          </a:bodyPr>
          <a:lstStyle/>
          <a:p>
            <a:r>
              <a:rPr lang="en-US" sz="3600" dirty="0">
                <a:solidFill>
                  <a:schemeClr val="bg1"/>
                </a:solidFill>
              </a:rPr>
              <a:t>Data modeling</a:t>
            </a:r>
          </a:p>
        </p:txBody>
      </p:sp>
      <p:sp>
        <p:nvSpPr>
          <p:cNvPr id="43" name="TextBox 42">
            <a:extLst>
              <a:ext uri="{FF2B5EF4-FFF2-40B4-BE49-F238E27FC236}">
                <a16:creationId xmlns:a16="http://schemas.microsoft.com/office/drawing/2014/main" id="{61877E31-EC4F-4BF6-8F67-1AD4C024B849}"/>
              </a:ext>
            </a:extLst>
          </p:cNvPr>
          <p:cNvSpPr txBox="1"/>
          <p:nvPr/>
        </p:nvSpPr>
        <p:spPr>
          <a:xfrm>
            <a:off x="9531436" y="6250905"/>
            <a:ext cx="3955964" cy="646331"/>
          </a:xfrm>
          <a:prstGeom prst="rect">
            <a:avLst/>
          </a:prstGeom>
          <a:noFill/>
        </p:spPr>
        <p:txBody>
          <a:bodyPr wrap="square" rtlCol="0">
            <a:spAutoFit/>
          </a:bodyPr>
          <a:lstStyle/>
          <a:p>
            <a:r>
              <a:rPr lang="en-US" sz="3600" dirty="0">
                <a:solidFill>
                  <a:schemeClr val="bg1"/>
                </a:solidFill>
              </a:rPr>
              <a:t>Data analysis</a:t>
            </a:r>
          </a:p>
        </p:txBody>
      </p:sp>
      <p:sp>
        <p:nvSpPr>
          <p:cNvPr id="45" name="TextBox 44">
            <a:extLst>
              <a:ext uri="{FF2B5EF4-FFF2-40B4-BE49-F238E27FC236}">
                <a16:creationId xmlns:a16="http://schemas.microsoft.com/office/drawing/2014/main" id="{C0B12B04-4ACD-4072-B924-6428A5834430}"/>
              </a:ext>
            </a:extLst>
          </p:cNvPr>
          <p:cNvSpPr txBox="1"/>
          <p:nvPr/>
        </p:nvSpPr>
        <p:spPr>
          <a:xfrm>
            <a:off x="11337710" y="7861699"/>
            <a:ext cx="3540960" cy="646331"/>
          </a:xfrm>
          <a:prstGeom prst="rect">
            <a:avLst/>
          </a:prstGeom>
          <a:noFill/>
        </p:spPr>
        <p:txBody>
          <a:bodyPr wrap="square" rtlCol="0">
            <a:spAutoFit/>
          </a:bodyPr>
          <a:lstStyle/>
          <a:p>
            <a:r>
              <a:rPr lang="en-US" sz="3600" dirty="0">
                <a:solidFill>
                  <a:schemeClr val="bg1"/>
                </a:solidFill>
              </a:rPr>
              <a:t>Discover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6C24F2B9-A378-41A3-BA17-99D42F2A41EA}"/>
              </a:ext>
            </a:extLst>
          </p:cNvPr>
          <p:cNvSpPr txBox="1"/>
          <p:nvPr/>
        </p:nvSpPr>
        <p:spPr>
          <a:xfrm>
            <a:off x="1601563" y="3186990"/>
            <a:ext cx="4064629" cy="2369880"/>
          </a:xfrm>
          <a:prstGeom prst="rect">
            <a:avLst/>
          </a:prstGeom>
          <a:noFill/>
        </p:spPr>
        <p:txBody>
          <a:bodyPr wrap="square" rtlCol="0">
            <a:spAutoFit/>
          </a:bodyPr>
          <a:lstStyle/>
          <a:p>
            <a:pPr algn="ctr"/>
            <a:r>
              <a:rPr lang="en-US" sz="6000" dirty="0"/>
              <a:t>16</a:t>
            </a:r>
          </a:p>
          <a:p>
            <a:pPr algn="ctr"/>
            <a:endParaRPr lang="en-US" sz="4800" dirty="0"/>
          </a:p>
          <a:p>
            <a:pPr algn="ctr"/>
            <a:r>
              <a:rPr lang="en-US" sz="4000" dirty="0"/>
              <a:t>Unique categories</a:t>
            </a:r>
            <a:endParaRPr lang="en-US" sz="4400" dirty="0"/>
          </a:p>
        </p:txBody>
      </p:sp>
      <p:sp>
        <p:nvSpPr>
          <p:cNvPr id="16" name="TextBox 15">
            <a:extLst>
              <a:ext uri="{FF2B5EF4-FFF2-40B4-BE49-F238E27FC236}">
                <a16:creationId xmlns:a16="http://schemas.microsoft.com/office/drawing/2014/main" id="{C63AA31B-4595-4630-B562-29A00871CB95}"/>
              </a:ext>
            </a:extLst>
          </p:cNvPr>
          <p:cNvSpPr txBox="1"/>
          <p:nvPr/>
        </p:nvSpPr>
        <p:spPr>
          <a:xfrm>
            <a:off x="6739237" y="3186990"/>
            <a:ext cx="4064629" cy="2862322"/>
          </a:xfrm>
          <a:prstGeom prst="rect">
            <a:avLst/>
          </a:prstGeom>
          <a:noFill/>
        </p:spPr>
        <p:txBody>
          <a:bodyPr wrap="square" rtlCol="0">
            <a:spAutoFit/>
          </a:bodyPr>
          <a:lstStyle/>
          <a:p>
            <a:pPr algn="ctr"/>
            <a:r>
              <a:rPr lang="en-US" sz="6000" dirty="0"/>
              <a:t>1897</a:t>
            </a:r>
          </a:p>
          <a:p>
            <a:pPr algn="ctr"/>
            <a:endParaRPr lang="en-US" sz="4000" dirty="0"/>
          </a:p>
          <a:p>
            <a:pPr algn="ctr"/>
            <a:r>
              <a:rPr lang="en-US" sz="4000" dirty="0"/>
              <a:t>Posts on “Animals” category</a:t>
            </a:r>
            <a:endParaRPr lang="en-US" sz="5400" dirty="0"/>
          </a:p>
        </p:txBody>
      </p:sp>
      <p:sp>
        <p:nvSpPr>
          <p:cNvPr id="17" name="TextBox 16">
            <a:extLst>
              <a:ext uri="{FF2B5EF4-FFF2-40B4-BE49-F238E27FC236}">
                <a16:creationId xmlns:a16="http://schemas.microsoft.com/office/drawing/2014/main" id="{FF8E255C-CA2E-4BE3-AC8A-DF99FADFA5D1}"/>
              </a:ext>
            </a:extLst>
          </p:cNvPr>
          <p:cNvSpPr txBox="1"/>
          <p:nvPr/>
        </p:nvSpPr>
        <p:spPr>
          <a:xfrm>
            <a:off x="12124136" y="3186990"/>
            <a:ext cx="4064629" cy="2862322"/>
          </a:xfrm>
          <a:prstGeom prst="rect">
            <a:avLst/>
          </a:prstGeom>
          <a:noFill/>
        </p:spPr>
        <p:txBody>
          <a:bodyPr wrap="square" rtlCol="0">
            <a:spAutoFit/>
          </a:bodyPr>
          <a:lstStyle/>
          <a:p>
            <a:pPr algn="ctr"/>
            <a:r>
              <a:rPr lang="en-US" sz="6000" dirty="0"/>
              <a:t>January</a:t>
            </a:r>
          </a:p>
          <a:p>
            <a:pPr algn="ctr"/>
            <a:endParaRPr lang="en-US" sz="4000" dirty="0"/>
          </a:p>
          <a:p>
            <a:pPr algn="ctr"/>
            <a:r>
              <a:rPr lang="en-US" sz="4000" dirty="0"/>
              <a:t>Month with most posts</a:t>
            </a:r>
            <a:endParaRPr lang="en-US" sz="4400" dirty="0"/>
          </a:p>
        </p:txBody>
      </p:sp>
    </p:spTree>
    <p:extLst>
      <p:ext uri="{BB962C8B-B14F-4D97-AF65-F5344CB8AC3E}">
        <p14:creationId xmlns:p14="http://schemas.microsoft.com/office/powerpoint/2010/main" val="2629082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DD51BDA9-C5ED-4BAF-AC1C-E9D777BECA8F}"/>
              </a:ext>
            </a:extLst>
          </p:cNvPr>
          <p:cNvPicPr>
            <a:picLocks noChangeAspect="1"/>
          </p:cNvPicPr>
          <p:nvPr/>
        </p:nvPicPr>
        <p:blipFill rotWithShape="1">
          <a:blip r:embed="rId7">
            <a:extLst>
              <a:ext uri="{28A0092B-C50C-407E-A947-70E740481C1C}">
                <a14:useLocalDpi xmlns:a14="http://schemas.microsoft.com/office/drawing/2010/main" val="0"/>
              </a:ext>
            </a:extLst>
          </a:blip>
          <a:srcRect l="14301" r="13817"/>
          <a:stretch/>
        </p:blipFill>
        <p:spPr>
          <a:xfrm>
            <a:off x="4524918" y="1383832"/>
            <a:ext cx="11215705" cy="7681364"/>
          </a:xfrm>
          <a:prstGeom prst="rect">
            <a:avLst/>
          </a:prstGeom>
          <a:ln>
            <a:noFill/>
          </a:ln>
          <a:effectLst>
            <a:softEdge rad="11250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30" name="Picture 29">
            <a:extLst>
              <a:ext uri="{FF2B5EF4-FFF2-40B4-BE49-F238E27FC236}">
                <a16:creationId xmlns:a16="http://schemas.microsoft.com/office/drawing/2014/main" id="{F21034E7-2557-41E6-B8F0-A8070D4B1723}"/>
              </a:ext>
            </a:extLst>
          </p:cNvPr>
          <p:cNvPicPr>
            <a:picLocks noChangeAspect="1"/>
          </p:cNvPicPr>
          <p:nvPr/>
        </p:nvPicPr>
        <p:blipFill rotWithShape="1">
          <a:blip r:embed="rId7">
            <a:extLst>
              <a:ext uri="{28A0092B-C50C-407E-A947-70E740481C1C}">
                <a14:useLocalDpi xmlns:a14="http://schemas.microsoft.com/office/drawing/2010/main" val="0"/>
              </a:ext>
            </a:extLst>
          </a:blip>
          <a:srcRect l="11648" r="4784"/>
          <a:stretch/>
        </p:blipFill>
        <p:spPr>
          <a:xfrm>
            <a:off x="3884611" y="1048135"/>
            <a:ext cx="12763884" cy="8328326"/>
          </a:xfrm>
          <a:prstGeom prst="rect">
            <a:avLst/>
          </a:prstGeom>
          <a:ln>
            <a:noFill/>
          </a:ln>
          <a:effectLst>
            <a:softEdge rad="112500"/>
          </a:effectLst>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2686</TotalTime>
  <Words>1662</Words>
  <Application>Microsoft Office PowerPoint</Application>
  <PresentationFormat>Custom</PresentationFormat>
  <Paragraphs>151</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Graphik Regular</vt:lpstr>
      <vt:lpstr>Calibri</vt:lpstr>
      <vt:lpstr>Clear Sans Regular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Ishan Tonk</dc:creator>
  <cp:lastModifiedBy>Ishan Tonk</cp:lastModifiedBy>
  <cp:revision>26</cp:revision>
  <dcterms:created xsi:type="dcterms:W3CDTF">2006-08-16T00:00:00Z</dcterms:created>
  <dcterms:modified xsi:type="dcterms:W3CDTF">2022-09-02T07:18:30Z</dcterms:modified>
  <dc:identifier>DAEhDyfaYKE</dc:identifier>
</cp:coreProperties>
</file>